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6E36-282B-449B-B441-C1496AC592C3}" type="datetimeFigureOut">
              <a:rPr lang="pl-PL" smtClean="0"/>
              <a:t>2022-03-29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AE7B-FCA9-4411-9873-A17412A0A5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24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6E36-282B-449B-B441-C1496AC592C3}" type="datetimeFigureOut">
              <a:rPr lang="pl-PL" smtClean="0"/>
              <a:t>2022-03-29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AE7B-FCA9-4411-9873-A17412A0A5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53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6E36-282B-449B-B441-C1496AC592C3}" type="datetimeFigureOut">
              <a:rPr lang="pl-PL" smtClean="0"/>
              <a:t>2022-03-29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AE7B-FCA9-4411-9873-A17412A0A521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90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6E36-282B-449B-B441-C1496AC592C3}" type="datetimeFigureOut">
              <a:rPr lang="pl-PL" smtClean="0"/>
              <a:t>2022-03-29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AE7B-FCA9-4411-9873-A17412A0A5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136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6E36-282B-449B-B441-C1496AC592C3}" type="datetimeFigureOut">
              <a:rPr lang="pl-PL" smtClean="0"/>
              <a:t>2022-03-29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AE7B-FCA9-4411-9873-A17412A0A521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0643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6E36-282B-449B-B441-C1496AC592C3}" type="datetimeFigureOut">
              <a:rPr lang="pl-PL" smtClean="0"/>
              <a:t>2022-03-29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AE7B-FCA9-4411-9873-A17412A0A5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5812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6E36-282B-449B-B441-C1496AC592C3}" type="datetimeFigureOut">
              <a:rPr lang="pl-PL" smtClean="0"/>
              <a:t>2022-03-29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AE7B-FCA9-4411-9873-A17412A0A5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561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6E36-282B-449B-B441-C1496AC592C3}" type="datetimeFigureOut">
              <a:rPr lang="pl-PL" smtClean="0"/>
              <a:t>2022-03-29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AE7B-FCA9-4411-9873-A17412A0A5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407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6E36-282B-449B-B441-C1496AC592C3}" type="datetimeFigureOut">
              <a:rPr lang="pl-PL" smtClean="0"/>
              <a:t>2022-03-29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AE7B-FCA9-4411-9873-A17412A0A5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591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6E36-282B-449B-B441-C1496AC592C3}" type="datetimeFigureOut">
              <a:rPr lang="pl-PL" smtClean="0"/>
              <a:t>2022-03-29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AE7B-FCA9-4411-9873-A17412A0A5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24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6E36-282B-449B-B441-C1496AC592C3}" type="datetimeFigureOut">
              <a:rPr lang="pl-PL" smtClean="0"/>
              <a:t>2022-03-29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AE7B-FCA9-4411-9873-A17412A0A5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51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6E36-282B-449B-B441-C1496AC592C3}" type="datetimeFigureOut">
              <a:rPr lang="pl-PL" smtClean="0"/>
              <a:t>2022-03-29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AE7B-FCA9-4411-9873-A17412A0A5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201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6E36-282B-449B-B441-C1496AC592C3}" type="datetimeFigureOut">
              <a:rPr lang="pl-PL" smtClean="0"/>
              <a:t>2022-03-29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AE7B-FCA9-4411-9873-A17412A0A5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92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6E36-282B-449B-B441-C1496AC592C3}" type="datetimeFigureOut">
              <a:rPr lang="pl-PL" smtClean="0"/>
              <a:t>2022-03-29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AE7B-FCA9-4411-9873-A17412A0A5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319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6E36-282B-449B-B441-C1496AC592C3}" type="datetimeFigureOut">
              <a:rPr lang="pl-PL" smtClean="0"/>
              <a:t>2022-03-29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AE7B-FCA9-4411-9873-A17412A0A5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22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6E36-282B-449B-B441-C1496AC592C3}" type="datetimeFigureOut">
              <a:rPr lang="pl-PL" smtClean="0"/>
              <a:t>2022-03-29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AE7B-FCA9-4411-9873-A17412A0A5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14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86E36-282B-449B-B441-C1496AC592C3}" type="datetimeFigureOut">
              <a:rPr lang="pl-PL" smtClean="0"/>
              <a:t>2022-03-29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47AE7B-FCA9-4411-9873-A17412A0A5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41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45D29FE-6FA3-4EB4-854D-C8A3384247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Aktualna sytuacja epizootyczna w Polsce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A06E04E-69A1-4D71-8911-8DBE1A2B69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5349264"/>
            <a:ext cx="1453244" cy="96923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960311" y="5349264"/>
            <a:ext cx="57173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/>
              <a:t>Projekt finansowany w ramach programu IMCAP</a:t>
            </a:r>
            <a:br>
              <a:rPr lang="pl-PL" sz="1200" b="1"/>
            </a:br>
            <a:r>
              <a:rPr lang="pl-PL" sz="1200" b="1"/>
              <a:t>Unii Europejskiej.</a:t>
            </a:r>
          </a:p>
          <a:p>
            <a:r>
              <a:rPr lang="pl-PL" sz="1100"/>
              <a:t>Treść niniejszej publikacji przedstawia wyłącznie </a:t>
            </a:r>
            <a:r>
              <a:rPr lang="pl-PL" sz="1100"/>
              <a:t>poglądy </a:t>
            </a:r>
            <a:r>
              <a:rPr lang="pl-PL" sz="1100" smtClean="0"/>
              <a:t>jej </a:t>
            </a:r>
            <a:r>
              <a:rPr lang="pl-PL" sz="1100"/>
              <a:t>autora i jedynie autor ponosi za nią odpowiedzialność. Komisja Europejska nie przyjmuje żadnej odpowiedzialności za wykorzystanie zawartych w niej informacji.</a:t>
            </a:r>
          </a:p>
          <a:p>
            <a:endParaRPr lang="pl-PL" sz="1100"/>
          </a:p>
        </p:txBody>
      </p:sp>
    </p:spTree>
    <p:extLst>
      <p:ext uri="{BB962C8B-B14F-4D97-AF65-F5344CB8AC3E}">
        <p14:creationId xmlns:p14="http://schemas.microsoft.com/office/powerpoint/2010/main" val="422420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BBD1D1-A7A1-4A58-80DC-228CCF3A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796955"/>
            <a:ext cx="9831897" cy="5712902"/>
          </a:xfrm>
        </p:spPr>
        <p:txBody>
          <a:bodyPr>
            <a:normAutofit fontScale="85000" lnSpcReduction="10000"/>
          </a:bodyPr>
          <a:lstStyle/>
          <a:p>
            <a:r>
              <a:rPr lang="pl-PL" sz="3200" dirty="0"/>
              <a:t>Wścieklizna CD</a:t>
            </a:r>
          </a:p>
          <a:p>
            <a:r>
              <a:rPr lang="pl-PL" sz="3200" dirty="0"/>
              <a:t>Co zrobić w przypadku ugryzienia człowieka przez dzikie lub domowe zwierzę?</a:t>
            </a:r>
          </a:p>
          <a:p>
            <a:endParaRPr lang="pl-PL" sz="3200" dirty="0"/>
          </a:p>
          <a:p>
            <a:r>
              <a:rPr lang="pl-PL" sz="3200" dirty="0"/>
              <a:t>Ważne jest aby jak najszybciej dokładnie przemyć wodą i mydłem ranę lub powierzchnię narażoną na kontakt ze zwierzęciem i skontaktować się z lekarzem medycyny.</a:t>
            </a:r>
          </a:p>
          <a:p>
            <a:endParaRPr lang="pl-PL" sz="3200" dirty="0"/>
          </a:p>
          <a:p>
            <a:r>
              <a:rPr lang="pl-PL" sz="3200" dirty="0"/>
              <a:t>Każde ugryzienie człowieka przez dzikie zwierzę lub wzbudzające podejrzenie pogryzienie przez zwierzę domowe wymaga dokładnego sprawdzenia. Zdarzenie powinno zostać zgłoszone powiatowemu lekarzowi weterynarii 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372162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BBD1D1-A7A1-4A58-80DC-228CCF3A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796955"/>
            <a:ext cx="9831897" cy="5712902"/>
          </a:xfrm>
        </p:spPr>
        <p:txBody>
          <a:bodyPr>
            <a:normAutofit fontScale="77500" lnSpcReduction="20000"/>
          </a:bodyPr>
          <a:lstStyle/>
          <a:p>
            <a:r>
              <a:rPr lang="pl-PL" sz="3200" dirty="0"/>
              <a:t>Wścieklizna CD</a:t>
            </a:r>
          </a:p>
          <a:p>
            <a:r>
              <a:rPr lang="pl-PL" sz="3200" dirty="0"/>
              <a:t>Objawy wścieklizny</a:t>
            </a:r>
          </a:p>
          <a:p>
            <a:endParaRPr lang="pl-PL" sz="3200" dirty="0"/>
          </a:p>
          <a:p>
            <a:r>
              <a:rPr lang="pl-PL" sz="3200" dirty="0"/>
              <a:t>Okres inkubacji choroby (czyli okres od momentu zakażenia do wystąpienia objawów klinicznych) jest różny i zależy m.in. od ilości wprowadzonego do organizmu wirusa, jego zjadliwości, wrót zakażenia (miejsca zranienia), charakteru (rozległości) ran oraz gatunku i wieku wrażliwego zwierzęcia. Przyjmuje się, że okres inkubacji u zwierząt trwa od kilku dni do ponad 7 lat, przy czym przeważnie wynosi:</a:t>
            </a:r>
          </a:p>
          <a:p>
            <a:endParaRPr lang="pl-PL" sz="3200" dirty="0"/>
          </a:p>
          <a:p>
            <a:r>
              <a:rPr lang="pl-PL" sz="3200" dirty="0"/>
              <a:t>    u małych zwierząt (pies, kot, owca, koza, świnia) - od kilku do 90 dni;</a:t>
            </a:r>
          </a:p>
          <a:p>
            <a:r>
              <a:rPr lang="pl-PL" sz="3200" dirty="0"/>
              <a:t>    u dużych zwierząt (bydło, koniowate) - od kilku do 180 dni.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735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BBD1D1-A7A1-4A58-80DC-228CCF3A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796955"/>
            <a:ext cx="9831897" cy="5712902"/>
          </a:xfrm>
        </p:spPr>
        <p:txBody>
          <a:bodyPr>
            <a:normAutofit fontScale="70000" lnSpcReduction="20000"/>
          </a:bodyPr>
          <a:lstStyle/>
          <a:p>
            <a:r>
              <a:rPr lang="pl-PL" sz="3200" dirty="0"/>
              <a:t>Wścieklizna CD</a:t>
            </a:r>
          </a:p>
          <a:p>
            <a:r>
              <a:rPr lang="pl-PL" sz="3200" dirty="0"/>
              <a:t>Choroba może mieć postać cichą lub szałową, a jej objawy są różne i zależą od gatunku zwierzęcia:</a:t>
            </a:r>
          </a:p>
          <a:p>
            <a:endParaRPr lang="pl-PL" sz="3200" dirty="0"/>
          </a:p>
          <a:p>
            <a:r>
              <a:rPr lang="pl-PL" sz="3200" dirty="0"/>
              <a:t>    psy - występuje niepokój, nadmierna pobudliwość, włóczęgostwo, spożywanie niejadalnych przedmiotów, wzmożony popęd płciowy, agresja, ochrypłe szczekanie, ślinotok, opadanie żuchwy z wypadaniem języka, zez, niedowłady kończyn i inne porażenia;</a:t>
            </a:r>
          </a:p>
          <a:p>
            <a:r>
              <a:rPr lang="pl-PL" sz="3200" dirty="0"/>
              <a:t>    koty - odnotowuje się podobne objawy jak u psów, przy czym zwierzęta chowają się, uciekają, nieustannie miauczą, zachowują się agresywnie, a śmierć poprzedzona jest zwykle porażeniem kończyn;</a:t>
            </a:r>
          </a:p>
          <a:p>
            <a:r>
              <a:rPr lang="pl-PL" sz="3200" dirty="0"/>
              <a:t>    bydło - obserwuje się niestrawność i obniżone łaknienie, wzdęcie, zaparcie lub biegunkę, drgawki poszczególnych grup mięśni, ślinotok, parcie na przeszkody, ciągłe ryczenie, objawy podobne do rui, nienaturalne położenie głowy lub ogona, chwiejność i porażenia kończyn tylnych;</a:t>
            </a:r>
          </a:p>
        </p:txBody>
      </p:sp>
    </p:spTree>
    <p:extLst>
      <p:ext uri="{BB962C8B-B14F-4D97-AF65-F5344CB8AC3E}">
        <p14:creationId xmlns:p14="http://schemas.microsoft.com/office/powerpoint/2010/main" val="232348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BBD1D1-A7A1-4A58-80DC-228CCF3A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796955"/>
            <a:ext cx="9831897" cy="5712902"/>
          </a:xfrm>
        </p:spPr>
        <p:txBody>
          <a:bodyPr>
            <a:normAutofit fontScale="70000" lnSpcReduction="20000"/>
          </a:bodyPr>
          <a:lstStyle/>
          <a:p>
            <a:r>
              <a:rPr lang="pl-PL" sz="3200" dirty="0"/>
              <a:t>Wścieklizna CD</a:t>
            </a:r>
          </a:p>
          <a:p>
            <a:r>
              <a:rPr lang="pl-PL" sz="3200" dirty="0"/>
              <a:t>Choroba może mieć postać cichą lub szałową, a jej objawy są różne i zależą od gatunku zwierzęcia:</a:t>
            </a:r>
          </a:p>
          <a:p>
            <a:endParaRPr lang="pl-PL" sz="3200" dirty="0"/>
          </a:p>
          <a:p>
            <a:r>
              <a:rPr lang="pl-PL" sz="3200" dirty="0"/>
              <a:t>    psy - występuje niepokój, nadmierna pobudliwość, włóczęgostwo, spożywanie niejadalnych przedmiotów, wzmożony popęd płciowy, agresja, ochrypłe szczekanie, ślinotok, opadanie żuchwy z wypadaniem języka, zez, niedowłady kończyn i inne porażenia;</a:t>
            </a:r>
          </a:p>
          <a:p>
            <a:r>
              <a:rPr lang="pl-PL" sz="3200" dirty="0"/>
              <a:t>    koty - odnotowuje się podobne objawy jak u psów, przy czym zwierzęta chowają się, uciekają, nieustannie miauczą, zachowują się agresywnie, a śmierć poprzedzona jest zwykle porażeniem kończyn;</a:t>
            </a:r>
          </a:p>
          <a:p>
            <a:r>
              <a:rPr lang="pl-PL" sz="3200" dirty="0"/>
              <a:t>    bydło - obserwuje się niestrawność i obniżone łaknienie, wzdęcie, zaparcie lub biegunkę, drgawki poszczególnych grup mięśni, ślinotok, parcie na przeszkody, ciągłe ryczenie, objawy podobne do rui, nienaturalne położenie głowy lub ogona, chwiejność i porażenia kończyn tylnych;</a:t>
            </a:r>
          </a:p>
        </p:txBody>
      </p:sp>
    </p:spTree>
    <p:extLst>
      <p:ext uri="{BB962C8B-B14F-4D97-AF65-F5344CB8AC3E}">
        <p14:creationId xmlns:p14="http://schemas.microsoft.com/office/powerpoint/2010/main" val="2446795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BBD1D1-A7A1-4A58-80DC-228CCF3A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796955"/>
            <a:ext cx="9831897" cy="5712902"/>
          </a:xfrm>
        </p:spPr>
        <p:txBody>
          <a:bodyPr>
            <a:normAutofit fontScale="70000" lnSpcReduction="20000"/>
          </a:bodyPr>
          <a:lstStyle/>
          <a:p>
            <a:r>
              <a:rPr lang="pl-PL" sz="3200" dirty="0"/>
              <a:t>Wścieklizna CD</a:t>
            </a:r>
          </a:p>
          <a:p>
            <a:r>
              <a:rPr lang="pl-PL" sz="3200" dirty="0"/>
              <a:t> świnie - występuje lękliwość, ochrypłe chrząkanie, kurczowe ruchy głowy i gryzienie ściółki;</a:t>
            </a:r>
          </a:p>
          <a:p>
            <a:r>
              <a:rPr lang="pl-PL" sz="3200" dirty="0"/>
              <a:t>    owce i kozy - odnotowuje się niepokój, wzmożony popęd płciowy, ochrypłe beczenie, nagle porażenia i upadki;</a:t>
            </a:r>
          </a:p>
          <a:p>
            <a:r>
              <a:rPr lang="pl-PL" sz="3200" dirty="0"/>
              <a:t>    konie -  obserwuje się wpadanie na ściany stajni, drgawki mięśniowe, objawy kolkowe i częste oddawanie moczu;</a:t>
            </a:r>
          </a:p>
          <a:p>
            <a:r>
              <a:rPr lang="pl-PL" sz="3200" dirty="0"/>
              <a:t>    zwierzęta dzikie - głównym objawem jest utrata wrodzonego lęku. Występuje także agresja przejawiająca się atakami na zwierzęta domowe, gospodarskie i ludzi. Dodatkowo, u nietoperzy obserwuje się utratę zdolności lotu, nadpobudliwość na dotyk i dźwięk, przewracanie się na grzbiet i aktywność dzienną niespotykaną u zdrowych osobników.</a:t>
            </a:r>
          </a:p>
          <a:p>
            <a:endParaRPr lang="pl-PL" sz="3200" dirty="0"/>
          </a:p>
          <a:p>
            <a:r>
              <a:rPr lang="pl-PL" sz="3200" dirty="0"/>
              <a:t>Należy podkreślić, iż nie wszystkie wymienione objawy muszą wystąpić u każdego zwierzęcia zakażonego wirusem wścieklizny.</a:t>
            </a:r>
          </a:p>
        </p:txBody>
      </p:sp>
    </p:spTree>
    <p:extLst>
      <p:ext uri="{BB962C8B-B14F-4D97-AF65-F5344CB8AC3E}">
        <p14:creationId xmlns:p14="http://schemas.microsoft.com/office/powerpoint/2010/main" val="593640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BBD1D1-A7A1-4A58-80DC-228CCF3A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796955"/>
            <a:ext cx="9831897" cy="5712902"/>
          </a:xfrm>
        </p:spPr>
        <p:txBody>
          <a:bodyPr>
            <a:normAutofit/>
          </a:bodyPr>
          <a:lstStyle/>
          <a:p>
            <a:r>
              <a:rPr lang="pl-PL" sz="3200" dirty="0"/>
              <a:t>Wścieklizna CD</a:t>
            </a:r>
          </a:p>
          <a:p>
            <a:r>
              <a:rPr lang="pl-PL" sz="3200" dirty="0"/>
              <a:t> Należy bezwzględnie unikać kontaktu z podejrzanym zwierzęciem i nie dotykać zwłok zwierząt podejrzanych.</a:t>
            </a:r>
          </a:p>
          <a:p>
            <a:r>
              <a:rPr lang="pl-PL" sz="3200" dirty="0"/>
              <a:t>W przypadku uznania podejrzenia za zasadne powiatowy lekarz weterynarii wprowadza stosowne środki mające na celu stwierdzenie lub wykluczenie wścieklizny (obserwację żywego zwierzęcia lub badanie laboratoryjne martwego zwierzęcia).</a:t>
            </a:r>
          </a:p>
        </p:txBody>
      </p:sp>
    </p:spTree>
    <p:extLst>
      <p:ext uri="{BB962C8B-B14F-4D97-AF65-F5344CB8AC3E}">
        <p14:creationId xmlns:p14="http://schemas.microsoft.com/office/powerpoint/2010/main" val="340672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BBD1D1-A7A1-4A58-80DC-228CCF3A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796955"/>
            <a:ext cx="9831897" cy="5712902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Wścieklizna CD</a:t>
            </a:r>
          </a:p>
          <a:p>
            <a:r>
              <a:rPr lang="pl-PL" sz="3200" dirty="0"/>
              <a:t> Szczepienia zwierząt domowych i gospodarskich</a:t>
            </a:r>
          </a:p>
          <a:p>
            <a:r>
              <a:rPr lang="pl-PL" sz="3200" dirty="0"/>
              <a:t>W celu zabezpieczenia przed chorobą zwierzęta powinny być szczepione. W Polsce obowiązkowemu ochronnemu szczepieniu przeciwko wściekliźnie, zgodnie z ustawą o ochronie zdrowia zwierząt oraz zwalczaniu chorób zakaźnych zwierząt,  podlegają psy powyżej 3. miesiąca życia. Na obszarach występowania wścieklizny zalecane są również szczepienia kotów, a także zwierząt gospodarskich, jeśli mogą mieć one kontakt z dzikimi zwierzętami, takimi jak: lis, jenot, kuna itp.</a:t>
            </a:r>
          </a:p>
        </p:txBody>
      </p:sp>
    </p:spTree>
    <p:extLst>
      <p:ext uri="{BB962C8B-B14F-4D97-AF65-F5344CB8AC3E}">
        <p14:creationId xmlns:p14="http://schemas.microsoft.com/office/powerpoint/2010/main" val="1545376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xmlns="" id="{FE3C36CE-4DBF-41B4-8406-61FCCDC55B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397393"/>
              </p:ext>
            </p:extLst>
          </p:nvPr>
        </p:nvGraphicFramePr>
        <p:xfrm>
          <a:off x="0" y="0"/>
          <a:ext cx="11132194" cy="6350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4717">
                  <a:extLst>
                    <a:ext uri="{9D8B030D-6E8A-4147-A177-3AD203B41FA5}">
                      <a16:colId xmlns:a16="http://schemas.microsoft.com/office/drawing/2014/main" xmlns="" val="1099829803"/>
                    </a:ext>
                  </a:extLst>
                </a:gridCol>
                <a:gridCol w="392409">
                  <a:extLst>
                    <a:ext uri="{9D8B030D-6E8A-4147-A177-3AD203B41FA5}">
                      <a16:colId xmlns:a16="http://schemas.microsoft.com/office/drawing/2014/main" xmlns="" val="1859418928"/>
                    </a:ext>
                  </a:extLst>
                </a:gridCol>
                <a:gridCol w="384878">
                  <a:extLst>
                    <a:ext uri="{9D8B030D-6E8A-4147-A177-3AD203B41FA5}">
                      <a16:colId xmlns:a16="http://schemas.microsoft.com/office/drawing/2014/main" xmlns="" val="2286216860"/>
                    </a:ext>
                  </a:extLst>
                </a:gridCol>
                <a:gridCol w="383205">
                  <a:extLst>
                    <a:ext uri="{9D8B030D-6E8A-4147-A177-3AD203B41FA5}">
                      <a16:colId xmlns:a16="http://schemas.microsoft.com/office/drawing/2014/main" xmlns="" val="3796155183"/>
                    </a:ext>
                  </a:extLst>
                </a:gridCol>
                <a:gridCol w="383205">
                  <a:extLst>
                    <a:ext uri="{9D8B030D-6E8A-4147-A177-3AD203B41FA5}">
                      <a16:colId xmlns:a16="http://schemas.microsoft.com/office/drawing/2014/main" xmlns="" val="694175654"/>
                    </a:ext>
                  </a:extLst>
                </a:gridCol>
                <a:gridCol w="383205">
                  <a:extLst>
                    <a:ext uri="{9D8B030D-6E8A-4147-A177-3AD203B41FA5}">
                      <a16:colId xmlns:a16="http://schemas.microsoft.com/office/drawing/2014/main" xmlns="" val="3346427317"/>
                    </a:ext>
                  </a:extLst>
                </a:gridCol>
                <a:gridCol w="383205">
                  <a:extLst>
                    <a:ext uri="{9D8B030D-6E8A-4147-A177-3AD203B41FA5}">
                      <a16:colId xmlns:a16="http://schemas.microsoft.com/office/drawing/2014/main" xmlns="" val="3534050703"/>
                    </a:ext>
                  </a:extLst>
                </a:gridCol>
                <a:gridCol w="383205">
                  <a:extLst>
                    <a:ext uri="{9D8B030D-6E8A-4147-A177-3AD203B41FA5}">
                      <a16:colId xmlns:a16="http://schemas.microsoft.com/office/drawing/2014/main" xmlns="" val="445297542"/>
                    </a:ext>
                  </a:extLst>
                </a:gridCol>
                <a:gridCol w="383205">
                  <a:extLst>
                    <a:ext uri="{9D8B030D-6E8A-4147-A177-3AD203B41FA5}">
                      <a16:colId xmlns:a16="http://schemas.microsoft.com/office/drawing/2014/main" xmlns="" val="413268681"/>
                    </a:ext>
                  </a:extLst>
                </a:gridCol>
                <a:gridCol w="92037">
                  <a:extLst>
                    <a:ext uri="{9D8B030D-6E8A-4147-A177-3AD203B41FA5}">
                      <a16:colId xmlns:a16="http://schemas.microsoft.com/office/drawing/2014/main" xmlns="" val="902975396"/>
                    </a:ext>
                  </a:extLst>
                </a:gridCol>
                <a:gridCol w="92037">
                  <a:extLst>
                    <a:ext uri="{9D8B030D-6E8A-4147-A177-3AD203B41FA5}">
                      <a16:colId xmlns:a16="http://schemas.microsoft.com/office/drawing/2014/main" xmlns="" val="756269689"/>
                    </a:ext>
                  </a:extLst>
                </a:gridCol>
                <a:gridCol w="92037">
                  <a:extLst>
                    <a:ext uri="{9D8B030D-6E8A-4147-A177-3AD203B41FA5}">
                      <a16:colId xmlns:a16="http://schemas.microsoft.com/office/drawing/2014/main" xmlns="" val="3520430986"/>
                    </a:ext>
                  </a:extLst>
                </a:gridCol>
                <a:gridCol w="92037">
                  <a:extLst>
                    <a:ext uri="{9D8B030D-6E8A-4147-A177-3AD203B41FA5}">
                      <a16:colId xmlns:a16="http://schemas.microsoft.com/office/drawing/2014/main" xmlns="" val="890098653"/>
                    </a:ext>
                  </a:extLst>
                </a:gridCol>
                <a:gridCol w="92037">
                  <a:extLst>
                    <a:ext uri="{9D8B030D-6E8A-4147-A177-3AD203B41FA5}">
                      <a16:colId xmlns:a16="http://schemas.microsoft.com/office/drawing/2014/main" xmlns="" val="1358998132"/>
                    </a:ext>
                  </a:extLst>
                </a:gridCol>
                <a:gridCol w="386551">
                  <a:extLst>
                    <a:ext uri="{9D8B030D-6E8A-4147-A177-3AD203B41FA5}">
                      <a16:colId xmlns:a16="http://schemas.microsoft.com/office/drawing/2014/main" xmlns="" val="1497911190"/>
                    </a:ext>
                  </a:extLst>
                </a:gridCol>
                <a:gridCol w="386551">
                  <a:extLst>
                    <a:ext uri="{9D8B030D-6E8A-4147-A177-3AD203B41FA5}">
                      <a16:colId xmlns:a16="http://schemas.microsoft.com/office/drawing/2014/main" xmlns="" val="1230804883"/>
                    </a:ext>
                  </a:extLst>
                </a:gridCol>
                <a:gridCol w="386551">
                  <a:extLst>
                    <a:ext uri="{9D8B030D-6E8A-4147-A177-3AD203B41FA5}">
                      <a16:colId xmlns:a16="http://schemas.microsoft.com/office/drawing/2014/main" xmlns="" val="653621488"/>
                    </a:ext>
                  </a:extLst>
                </a:gridCol>
                <a:gridCol w="386551">
                  <a:extLst>
                    <a:ext uri="{9D8B030D-6E8A-4147-A177-3AD203B41FA5}">
                      <a16:colId xmlns:a16="http://schemas.microsoft.com/office/drawing/2014/main" xmlns="" val="353164549"/>
                    </a:ext>
                  </a:extLst>
                </a:gridCol>
                <a:gridCol w="386551">
                  <a:extLst>
                    <a:ext uri="{9D8B030D-6E8A-4147-A177-3AD203B41FA5}">
                      <a16:colId xmlns:a16="http://schemas.microsoft.com/office/drawing/2014/main" xmlns="" val="3596553017"/>
                    </a:ext>
                  </a:extLst>
                </a:gridCol>
                <a:gridCol w="386551">
                  <a:extLst>
                    <a:ext uri="{9D8B030D-6E8A-4147-A177-3AD203B41FA5}">
                      <a16:colId xmlns:a16="http://schemas.microsoft.com/office/drawing/2014/main" xmlns="" val="1999907839"/>
                    </a:ext>
                  </a:extLst>
                </a:gridCol>
                <a:gridCol w="386551">
                  <a:extLst>
                    <a:ext uri="{9D8B030D-6E8A-4147-A177-3AD203B41FA5}">
                      <a16:colId xmlns:a16="http://schemas.microsoft.com/office/drawing/2014/main" xmlns="" val="56514471"/>
                    </a:ext>
                  </a:extLst>
                </a:gridCol>
                <a:gridCol w="386551">
                  <a:extLst>
                    <a:ext uri="{9D8B030D-6E8A-4147-A177-3AD203B41FA5}">
                      <a16:colId xmlns:a16="http://schemas.microsoft.com/office/drawing/2014/main" xmlns="" val="2952504630"/>
                    </a:ext>
                  </a:extLst>
                </a:gridCol>
                <a:gridCol w="386551">
                  <a:extLst>
                    <a:ext uri="{9D8B030D-6E8A-4147-A177-3AD203B41FA5}">
                      <a16:colId xmlns:a16="http://schemas.microsoft.com/office/drawing/2014/main" xmlns="" val="4235663621"/>
                    </a:ext>
                  </a:extLst>
                </a:gridCol>
                <a:gridCol w="386551">
                  <a:extLst>
                    <a:ext uri="{9D8B030D-6E8A-4147-A177-3AD203B41FA5}">
                      <a16:colId xmlns:a16="http://schemas.microsoft.com/office/drawing/2014/main" xmlns="" val="446275791"/>
                    </a:ext>
                  </a:extLst>
                </a:gridCol>
                <a:gridCol w="92037">
                  <a:extLst>
                    <a:ext uri="{9D8B030D-6E8A-4147-A177-3AD203B41FA5}">
                      <a16:colId xmlns:a16="http://schemas.microsoft.com/office/drawing/2014/main" xmlns="" val="2096419226"/>
                    </a:ext>
                  </a:extLst>
                </a:gridCol>
                <a:gridCol w="92037">
                  <a:extLst>
                    <a:ext uri="{9D8B030D-6E8A-4147-A177-3AD203B41FA5}">
                      <a16:colId xmlns:a16="http://schemas.microsoft.com/office/drawing/2014/main" xmlns="" val="1477612469"/>
                    </a:ext>
                  </a:extLst>
                </a:gridCol>
                <a:gridCol w="92037">
                  <a:extLst>
                    <a:ext uri="{9D8B030D-6E8A-4147-A177-3AD203B41FA5}">
                      <a16:colId xmlns:a16="http://schemas.microsoft.com/office/drawing/2014/main" xmlns="" val="2027948369"/>
                    </a:ext>
                  </a:extLst>
                </a:gridCol>
                <a:gridCol w="388226">
                  <a:extLst>
                    <a:ext uri="{9D8B030D-6E8A-4147-A177-3AD203B41FA5}">
                      <a16:colId xmlns:a16="http://schemas.microsoft.com/office/drawing/2014/main" xmlns="" val="3400935654"/>
                    </a:ext>
                  </a:extLst>
                </a:gridCol>
                <a:gridCol w="384878">
                  <a:extLst>
                    <a:ext uri="{9D8B030D-6E8A-4147-A177-3AD203B41FA5}">
                      <a16:colId xmlns:a16="http://schemas.microsoft.com/office/drawing/2014/main" xmlns="" val="576459311"/>
                    </a:ext>
                  </a:extLst>
                </a:gridCol>
                <a:gridCol w="92037">
                  <a:extLst>
                    <a:ext uri="{9D8B030D-6E8A-4147-A177-3AD203B41FA5}">
                      <a16:colId xmlns:a16="http://schemas.microsoft.com/office/drawing/2014/main" xmlns="" val="723946355"/>
                    </a:ext>
                  </a:extLst>
                </a:gridCol>
                <a:gridCol w="92037">
                  <a:extLst>
                    <a:ext uri="{9D8B030D-6E8A-4147-A177-3AD203B41FA5}">
                      <a16:colId xmlns:a16="http://schemas.microsoft.com/office/drawing/2014/main" xmlns="" val="854078287"/>
                    </a:ext>
                  </a:extLst>
                </a:gridCol>
                <a:gridCol w="491976">
                  <a:extLst>
                    <a:ext uri="{9D8B030D-6E8A-4147-A177-3AD203B41FA5}">
                      <a16:colId xmlns:a16="http://schemas.microsoft.com/office/drawing/2014/main" xmlns="" val="4104473536"/>
                    </a:ext>
                  </a:extLst>
                </a:gridCol>
              </a:tblGrid>
              <a:tr h="24599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Przypadki wścieklizny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Kraj: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Rzeczpospolita Polska (POL)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Okres sprawozdawczy(kwartał/rok):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I - XII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2021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516000761"/>
                  </a:ext>
                </a:extLst>
              </a:tr>
              <a:tr h="19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689112077"/>
                  </a:ext>
                </a:extLst>
              </a:tr>
              <a:tr h="1981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Obszar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Przypadki wścieklizny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1143821"/>
                  </a:ext>
                </a:extLst>
              </a:tr>
              <a:tr h="19812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Zwierzęta domowe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Zwierzęta wolno żyjące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2834109"/>
                  </a:ext>
                </a:extLst>
              </a:tr>
              <a:tr h="1158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Województwo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pies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kot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bydło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koń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owca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koza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świnia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bezdomny pies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inne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lis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jenot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szop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wilk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borsuk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kuna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inne łasicowate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inne mięsożerne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dzik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sarna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jeleń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daniel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inne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900">
                          <a:effectLst/>
                        </a:rPr>
                        <a:t>nietoperz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extLst>
                  <a:ext uri="{0D108BD9-81ED-4DB2-BD59-A6C34878D82A}">
                    <a16:rowId xmlns:a16="http://schemas.microsoft.com/office/drawing/2014/main" xmlns="" val="2182252487"/>
                  </a:ext>
                </a:extLst>
              </a:tr>
              <a:tr h="19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dolnośląskie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949673937"/>
                  </a:ext>
                </a:extLst>
              </a:tr>
              <a:tr h="19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kujawsko-pomorskie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238508236"/>
                  </a:ext>
                </a:extLst>
              </a:tr>
              <a:tr h="19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lubelskie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67722464"/>
                  </a:ext>
                </a:extLst>
              </a:tr>
              <a:tr h="19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lubuskie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524400407"/>
                  </a:ext>
                </a:extLst>
              </a:tr>
              <a:tr h="19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łódzkie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532876494"/>
                  </a:ext>
                </a:extLst>
              </a:tr>
              <a:tr h="19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małopolskie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405242642"/>
                  </a:ext>
                </a:extLst>
              </a:tr>
              <a:tr h="19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mazowieckie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93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575772813"/>
                  </a:ext>
                </a:extLst>
              </a:tr>
              <a:tr h="19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opolskie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943834813"/>
                  </a:ext>
                </a:extLst>
              </a:tr>
              <a:tr h="19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podkarpackie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915643742"/>
                  </a:ext>
                </a:extLst>
              </a:tr>
              <a:tr h="19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podlaskie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354792669"/>
                  </a:ext>
                </a:extLst>
              </a:tr>
              <a:tr h="19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pomorskie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197663946"/>
                  </a:ext>
                </a:extLst>
              </a:tr>
              <a:tr h="19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śląskie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079787635"/>
                  </a:ext>
                </a:extLst>
              </a:tr>
              <a:tr h="19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świętokrzyskie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960699105"/>
                  </a:ext>
                </a:extLst>
              </a:tr>
              <a:tr h="19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warmińsko-mazurskie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94166858"/>
                  </a:ext>
                </a:extLst>
              </a:tr>
              <a:tr h="19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wielkopolskie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356085507"/>
                  </a:ext>
                </a:extLst>
              </a:tr>
              <a:tr h="19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zachodniopomorskie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212207479"/>
                  </a:ext>
                </a:extLst>
              </a:tr>
              <a:tr h="19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Razem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96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758608234"/>
                  </a:ext>
                </a:extLst>
              </a:tr>
              <a:tr h="245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13417836"/>
                  </a:ext>
                </a:extLst>
              </a:tr>
              <a:tr h="24599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Zwierzęta domowe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10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1141413"/>
                  </a:ext>
                </a:extLst>
              </a:tr>
              <a:tr h="245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Zwierzęta wolno żyjące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108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8116141"/>
                  </a:ext>
                </a:extLst>
              </a:tr>
              <a:tr h="245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RAZEM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118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263566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0AF0E06E-53E5-4B34-94B1-CE26CA9FA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65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31AB071B-71D7-449F-9A3D-B4514C019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13" y="455067"/>
            <a:ext cx="9123362" cy="5131891"/>
          </a:xfrm>
        </p:spPr>
      </p:pic>
    </p:spTree>
    <p:extLst>
      <p:ext uri="{BB962C8B-B14F-4D97-AF65-F5344CB8AC3E}">
        <p14:creationId xmlns:p14="http://schemas.microsoft.com/office/powerpoint/2010/main" val="227915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CF8ADAFE-2792-4D31-A4E6-86E6EF3CE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172" y="293616"/>
            <a:ext cx="8934276" cy="619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3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D61A8E20-5467-4885-AEEB-C5A6104B6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0" y="146180"/>
            <a:ext cx="7860484" cy="6388844"/>
          </a:xfrm>
        </p:spPr>
      </p:pic>
    </p:spTree>
    <p:extLst>
      <p:ext uri="{BB962C8B-B14F-4D97-AF65-F5344CB8AC3E}">
        <p14:creationId xmlns:p14="http://schemas.microsoft.com/office/powerpoint/2010/main" val="384319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DEF2D49-5B1F-4CFB-AE7F-112CBC996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64734"/>
            <a:ext cx="8596668" cy="5587067"/>
          </a:xfrm>
        </p:spPr>
        <p:txBody>
          <a:bodyPr>
            <a:normAutofit/>
          </a:bodyPr>
          <a:lstStyle/>
          <a:p>
            <a:r>
              <a:rPr lang="pl-PL" sz="2800" b="1" dirty="0"/>
              <a:t>Ogniska grypy ptaków w roku 2022</a:t>
            </a:r>
          </a:p>
          <a:p>
            <a:r>
              <a:rPr lang="pl-PL" sz="2800" dirty="0"/>
              <a:t>Dzikie ptactwo : 24 </a:t>
            </a:r>
          </a:p>
          <a:p>
            <a:r>
              <a:rPr lang="pl-PL" sz="2800" dirty="0"/>
              <a:t>Drób hodowlany : 27</a:t>
            </a:r>
          </a:p>
          <a:p>
            <a:r>
              <a:rPr lang="pl-PL" sz="2800" b="1" dirty="0"/>
              <a:t>Ogniska w roku 2021 </a:t>
            </a:r>
          </a:p>
          <a:p>
            <a:r>
              <a:rPr lang="pl-PL" sz="2800" dirty="0"/>
              <a:t>Drób hodowlany : 403</a:t>
            </a:r>
          </a:p>
          <a:p>
            <a:r>
              <a:rPr lang="pl-PL" sz="2800" dirty="0"/>
              <a:t>Dzikie ptactwo : 96</a:t>
            </a:r>
          </a:p>
        </p:txBody>
      </p:sp>
    </p:spTree>
    <p:extLst>
      <p:ext uri="{BB962C8B-B14F-4D97-AF65-F5344CB8AC3E}">
        <p14:creationId xmlns:p14="http://schemas.microsoft.com/office/powerpoint/2010/main" val="1484715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06FA7AC7-F6AF-4C68-B6B4-2BC2EBB18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55" y="302004"/>
            <a:ext cx="9085720" cy="5874115"/>
          </a:xfrm>
        </p:spPr>
      </p:pic>
    </p:spTree>
    <p:extLst>
      <p:ext uri="{BB962C8B-B14F-4D97-AF65-F5344CB8AC3E}">
        <p14:creationId xmlns:p14="http://schemas.microsoft.com/office/powerpoint/2010/main" val="19866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0E2C4622-11A6-4E9C-820C-965CC8348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" y="595709"/>
            <a:ext cx="9529732" cy="5360474"/>
          </a:xfrm>
        </p:spPr>
      </p:pic>
    </p:spTree>
    <p:extLst>
      <p:ext uri="{BB962C8B-B14F-4D97-AF65-F5344CB8AC3E}">
        <p14:creationId xmlns:p14="http://schemas.microsoft.com/office/powerpoint/2010/main" val="390189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BBD1D1-A7A1-4A58-80DC-228CCF3A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796955"/>
            <a:ext cx="8963609" cy="5244408"/>
          </a:xfrm>
        </p:spPr>
        <p:txBody>
          <a:bodyPr>
            <a:normAutofit/>
          </a:bodyPr>
          <a:lstStyle/>
          <a:p>
            <a:r>
              <a:rPr lang="pl-PL" sz="3200" dirty="0"/>
              <a:t>Ogniska i przypadki ASF u dzików i trzody chlewnej </a:t>
            </a:r>
          </a:p>
          <a:p>
            <a:r>
              <a:rPr lang="pl-PL" sz="3200" b="1" dirty="0"/>
              <a:t>Rok 2021 </a:t>
            </a:r>
          </a:p>
          <a:p>
            <a:r>
              <a:rPr lang="pl-PL" sz="3200" dirty="0"/>
              <a:t>124 ogniska u świń </a:t>
            </a:r>
          </a:p>
          <a:p>
            <a:r>
              <a:rPr lang="pl-PL" sz="3200" dirty="0"/>
              <a:t>3214 przypadki u dzików</a:t>
            </a:r>
          </a:p>
          <a:p>
            <a:r>
              <a:rPr lang="pl-PL" sz="3200" b="1" dirty="0"/>
              <a:t>Rok 2022 </a:t>
            </a:r>
          </a:p>
          <a:p>
            <a:r>
              <a:rPr lang="pl-PL" sz="3200" dirty="0"/>
              <a:t>672 przypadki u dzików</a:t>
            </a:r>
          </a:p>
        </p:txBody>
      </p:sp>
    </p:spTree>
    <p:extLst>
      <p:ext uri="{BB962C8B-B14F-4D97-AF65-F5344CB8AC3E}">
        <p14:creationId xmlns:p14="http://schemas.microsoft.com/office/powerpoint/2010/main" val="4270505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BBD1D1-A7A1-4A58-80DC-228CCF3A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796955"/>
            <a:ext cx="9831897" cy="5712902"/>
          </a:xfrm>
        </p:spPr>
        <p:txBody>
          <a:bodyPr>
            <a:normAutofit fontScale="77500" lnSpcReduction="20000"/>
          </a:bodyPr>
          <a:lstStyle/>
          <a:p>
            <a:r>
              <a:rPr lang="pl-PL" sz="3200" dirty="0"/>
              <a:t>Wścieklizna</a:t>
            </a:r>
          </a:p>
          <a:p>
            <a:endParaRPr lang="pl-PL" sz="3200" dirty="0"/>
          </a:p>
          <a:p>
            <a:r>
              <a:rPr lang="pl-PL" sz="3200" dirty="0"/>
              <a:t>Choroba ta jest jedną z najdłużej znanych i najgroźniejszych chorób odzwierzęcych. Wścieklizna jest wirusową chorobą zakaźną dotykającą centralnego układu nerwowego, na którą wrażliwe są wszystkie gatunki ssaków, w tym ludzie. Okres inkubacji choroby wynosi od kilku dni do kilku miesięcy. Wirus wścieklizny jest wrażliwy na wysoką temperaturę i światło słoneczne, ale jednocześnie jest wysoce odporny na niskie temperatury.</a:t>
            </a:r>
          </a:p>
          <a:p>
            <a:endParaRPr lang="pl-PL" sz="3200" dirty="0"/>
          </a:p>
          <a:p>
            <a:r>
              <a:rPr lang="pl-PL" sz="3200" dirty="0"/>
              <a:t>Wirus wścieklizny przenosi się głównie poprzez kontakt śliny zakażonego zwierzęcia z uszkodzoną skórą lub błoną śluzową (pogryzienie). Zakażenie możliwe jest również m.in. drogą </a:t>
            </a:r>
            <a:r>
              <a:rPr lang="pl-PL" sz="3200" dirty="0" err="1"/>
              <a:t>aerogenną</a:t>
            </a:r>
            <a:r>
              <a:rPr lang="pl-PL" sz="3200" dirty="0"/>
              <a:t>, dospojówkową lub poprzez transplantację narządów. W Polsce rezerwuarem wścieklizny jest lis rudy.</a:t>
            </a:r>
          </a:p>
        </p:txBody>
      </p:sp>
    </p:spTree>
    <p:extLst>
      <p:ext uri="{BB962C8B-B14F-4D97-AF65-F5344CB8AC3E}">
        <p14:creationId xmlns:p14="http://schemas.microsoft.com/office/powerpoint/2010/main" val="88675911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</TotalTime>
  <Words>982</Words>
  <Application>Microsoft Office PowerPoint</Application>
  <PresentationFormat>Panoramiczny</PresentationFormat>
  <Paragraphs>661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Trebuchet MS</vt:lpstr>
      <vt:lpstr>Wingdings 3</vt:lpstr>
      <vt:lpstr>Faseta</vt:lpstr>
      <vt:lpstr>Aktualna sytuacja epizootyczna w Polsce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Aktualna sytuacja epizootyczna w Polsce</dc:title>
  <dc:creator>Tomasz Wysocki</dc:creator>
  <cp:lastModifiedBy>Polski Klub Ekologiczny</cp:lastModifiedBy>
  <cp:revision>5</cp:revision>
  <dcterms:created xsi:type="dcterms:W3CDTF">2022-03-15T06:55:37Z</dcterms:created>
  <dcterms:modified xsi:type="dcterms:W3CDTF">2022-03-29T07:20:45Z</dcterms:modified>
</cp:coreProperties>
</file>